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Titillium Web"/>
      <p:regular r:id="rId21"/>
      <p:bold r:id="rId22"/>
      <p:italic r:id="rId23"/>
      <p:boldItalic r:id="rId24"/>
    </p:embeddedFont>
    <p:embeddedFont>
      <p:font typeface="Titillium Web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TitilliumWeb-bold.fntdata"/><Relationship Id="rId21" Type="http://schemas.openxmlformats.org/officeDocument/2006/relationships/font" Target="fonts/TitilliumWeb-regular.fntdata"/><Relationship Id="rId24" Type="http://schemas.openxmlformats.org/officeDocument/2006/relationships/font" Target="fonts/TitilliumWeb-boldItalic.fntdata"/><Relationship Id="rId23" Type="http://schemas.openxmlformats.org/officeDocument/2006/relationships/font" Target="fonts/TitilliumWeb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itilliumWebLight-bold.fntdata"/><Relationship Id="rId25" Type="http://schemas.openxmlformats.org/officeDocument/2006/relationships/font" Target="fonts/TitilliumWebLight-regular.fntdata"/><Relationship Id="rId28" Type="http://schemas.openxmlformats.org/officeDocument/2006/relationships/font" Target="fonts/TitilliumWebLight-boldItalic.fntdata"/><Relationship Id="rId27" Type="http://schemas.openxmlformats.org/officeDocument/2006/relationships/font" Target="fonts/TitilliumWeb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2d60b4259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2d60b425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31fd573ce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31fd573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31fd573ce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31fd573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2d60b4259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2d60b425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2d60b4259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2d60b425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090f0104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090f010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2d60b4259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2d60b425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9648bfaa5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9648bfaa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2d60b425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2d60b4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2d60b4259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2d60b425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2d60b4259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2d60b425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d60b4259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d60b425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d60b4259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d60b425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2d60b4259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2d60b425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31fd573ce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31fd573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sz="9600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1" cy="51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0" y="0"/>
            <a:ext cx="6332700" cy="5142900"/>
          </a:xfrm>
          <a:prstGeom prst="rect">
            <a:avLst/>
          </a:prstGeom>
          <a:gradFill>
            <a:gsLst>
              <a:gs pos="0">
                <a:srgbClr val="000000"/>
              </a:gs>
              <a:gs pos="9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/>
        </p:nvSpPr>
        <p:spPr>
          <a:xfrm>
            <a:off x="304800" y="2084525"/>
            <a:ext cx="43605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MCC 2</a:t>
            </a:r>
            <a:endParaRPr b="1" sz="72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254425" y="3967225"/>
            <a:ext cx="73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Leonardo Benitez e Jefferson Barbosa </a:t>
            </a:r>
            <a:endParaRPr sz="20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75" y="152400"/>
            <a:ext cx="362902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51" y="152400"/>
            <a:ext cx="36290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2219" r="0" t="0"/>
          <a:stretch/>
        </p:blipFill>
        <p:spPr>
          <a:xfrm>
            <a:off x="0" y="581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57200" y="129775"/>
            <a:ext cx="7897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por reforço - Q learning</a:t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0" y="4635250"/>
            <a:ext cx="620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Fonte: Sutton &amp; Barto, Reinforcement Learning: An Introduction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3365700"/>
            <a:ext cx="71247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0" y="1251150"/>
            <a:ext cx="922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_q_table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[OBS_RANGE][OBS_RANGE][OBS_RANGE][OBS_RANGE][ACTION_SPACE]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47" y="1826850"/>
            <a:ext cx="2761415" cy="13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129775"/>
            <a:ext cx="7897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por reforço - Q learning</a:t>
            </a:r>
            <a:endParaRPr/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75" y="1092425"/>
            <a:ext cx="5157935" cy="36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130775" y="4738900"/>
            <a:ext cx="733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Sendo o reward máximo 25</a:t>
            </a:r>
            <a:endParaRPr sz="15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099" y="1092425"/>
            <a:ext cx="3588175" cy="156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457200" y="129775"/>
            <a:ext cx="8023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programação concorrente</a:t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139575"/>
            <a:ext cx="619125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gradFill>
            <a:gsLst>
              <a:gs pos="0">
                <a:srgbClr val="7DFFB1"/>
              </a:gs>
              <a:gs pos="12000">
                <a:srgbClr val="00AAC6"/>
              </a:gs>
              <a:gs pos="51000">
                <a:srgbClr val="0037B3"/>
              </a:gs>
              <a:gs pos="100000">
                <a:srgbClr val="00001A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457200" y="282175"/>
            <a:ext cx="8023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457200" y="1276350"/>
            <a:ext cx="85722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Sutton &amp; Barto, 2018. Reinforcement Learning: An Introduction. The MIT Press.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Mark Hammond, 2017. Deep Reinforcement Learning in the Enterprise: Bridging the Gap from Games to Industry.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Derik Pridmore, 2017. Industrial robotics and deep reinforcement learning.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Python Programming. Tutorial de Q-learning. Disponível em </a:t>
            </a:r>
            <a:r>
              <a:rPr lang="en"/>
              <a:t>h</a:t>
            </a:r>
            <a:r>
              <a:rPr lang="en"/>
              <a:t>ttps://pythonprogramming.net/q-learning-reinforcement-learning-python-tutorial/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gradFill>
            <a:gsLst>
              <a:gs pos="0">
                <a:srgbClr val="7DFFB1"/>
              </a:gs>
              <a:gs pos="12000">
                <a:srgbClr val="00AAC6"/>
              </a:gs>
              <a:gs pos="51000">
                <a:srgbClr val="0037B3"/>
              </a:gs>
              <a:gs pos="100000">
                <a:srgbClr val="00001A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457200" y="2821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457200" y="1276350"/>
            <a:ext cx="75051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Gerais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Consolidar o que foi aprendido no semestre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Explorar outras tecnologias e aplicações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Específicos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Implementar um jogo estilo “arcade” em STM32 com display gráfico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Um dos personagens deve ser controlado via Aprendizado por Reforço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O usuário deve interagir com o jogo por um joystick analógico</a:t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gradFill>
            <a:gsLst>
              <a:gs pos="0">
                <a:srgbClr val="7DFFB1"/>
              </a:gs>
              <a:gs pos="12000">
                <a:srgbClr val="00AAC6"/>
              </a:gs>
              <a:gs pos="51000">
                <a:srgbClr val="0037B3"/>
              </a:gs>
              <a:gs pos="100000">
                <a:srgbClr val="00001A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457200" y="2821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 abordadas</a:t>
            </a:r>
            <a:endParaRPr/>
          </a:p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457200" y="1276350"/>
            <a:ext cx="75051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RTOS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Free RTOS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Embarcado em um STM32F103C9T6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Paradigma de p</a:t>
            </a:r>
            <a:r>
              <a:rPr lang="en"/>
              <a:t>rogramação concorrente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Aprendizado por reforço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Área de Inteligência Artificial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Como um </a:t>
            </a:r>
            <a:r>
              <a:rPr i="1" lang="en"/>
              <a:t>agente</a:t>
            </a:r>
            <a:r>
              <a:rPr lang="en"/>
              <a:t> pode aprimorar sua interação com um </a:t>
            </a:r>
            <a:r>
              <a:rPr i="1" lang="en"/>
              <a:t>ambiente</a:t>
            </a:r>
            <a:r>
              <a:rPr lang="en"/>
              <a:t> por meio de </a:t>
            </a:r>
            <a:r>
              <a:rPr i="1" lang="en"/>
              <a:t>ações</a:t>
            </a:r>
            <a:endParaRPr i="1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Aprender por exploração + </a:t>
            </a:r>
            <a:r>
              <a:rPr lang="en"/>
              <a:t>recompensas e punições</a:t>
            </a:r>
            <a:endParaRPr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457200" y="2821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por reforço</a:t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25" y="1215775"/>
            <a:ext cx="6486951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2821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por reforço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56" y="0"/>
            <a:ext cx="91469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3" name="Google Shape;93;p16"/>
          <p:cNvGrpSpPr/>
          <p:nvPr/>
        </p:nvGrpSpPr>
        <p:grpSpPr>
          <a:xfrm>
            <a:off x="-172" y="540825"/>
            <a:ext cx="9144337" cy="3730851"/>
            <a:chOff x="656724" y="1201250"/>
            <a:chExt cx="8078750" cy="3357800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724" y="1201250"/>
              <a:ext cx="8078750" cy="335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6"/>
            <p:cNvSpPr/>
            <p:nvPr/>
          </p:nvSpPr>
          <p:spPr>
            <a:xfrm>
              <a:off x="4696625" y="1336725"/>
              <a:ext cx="1961400" cy="472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6"/>
          <p:cNvSpPr txBox="1"/>
          <p:nvPr/>
        </p:nvSpPr>
        <p:spPr>
          <a:xfrm>
            <a:off x="0" y="455905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Fonte: M</a:t>
            </a:r>
            <a:r>
              <a:rPr lang="en" sz="1600">
                <a:solidFill>
                  <a:srgbClr val="FFFFFF"/>
                </a:solidFill>
              </a:rPr>
              <a:t>ark Hammond, 2017, Deep Reinforcement Learning in the Enterprise: Bridging the Gap from Games to Industry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38" y="0"/>
            <a:ext cx="81201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63" y="0"/>
            <a:ext cx="84476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285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35875" y="1486950"/>
            <a:ext cx="2811600" cy="20568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2820000" dist="66675">
              <a:srgbClr val="434343">
                <a:alpha val="55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CODE</a:t>
            </a:r>
            <a:endParaRPr b="1" sz="51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